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29"/>
  </p:notesMasterIdLst>
  <p:sldIdLst>
    <p:sldId id="256" r:id="rId2"/>
    <p:sldId id="259" r:id="rId3"/>
    <p:sldId id="258" r:id="rId4"/>
    <p:sldId id="260" r:id="rId5"/>
    <p:sldId id="261" r:id="rId6"/>
    <p:sldId id="273" r:id="rId7"/>
    <p:sldId id="262" r:id="rId8"/>
    <p:sldId id="276" r:id="rId9"/>
    <p:sldId id="274" r:id="rId10"/>
    <p:sldId id="264" r:id="rId11"/>
    <p:sldId id="265" r:id="rId12"/>
    <p:sldId id="267" r:id="rId13"/>
    <p:sldId id="269" r:id="rId14"/>
    <p:sldId id="270" r:id="rId15"/>
    <p:sldId id="271" r:id="rId16"/>
    <p:sldId id="263" r:id="rId17"/>
    <p:sldId id="266" r:id="rId18"/>
    <p:sldId id="275" r:id="rId19"/>
    <p:sldId id="268" r:id="rId20"/>
    <p:sldId id="272" r:id="rId21"/>
    <p:sldId id="277" r:id="rId22"/>
    <p:sldId id="278" r:id="rId23"/>
    <p:sldId id="279" r:id="rId24"/>
    <p:sldId id="280" r:id="rId25"/>
    <p:sldId id="281" r:id="rId26"/>
    <p:sldId id="282" r:id="rId27"/>
    <p:sldId id="2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37"/>
    <p:restoredTop sz="74898"/>
  </p:normalViewPr>
  <p:slideViewPr>
    <p:cSldViewPr snapToGrid="0" snapToObjects="1">
      <p:cViewPr varScale="1">
        <p:scale>
          <a:sx n="94" d="100"/>
          <a:sy n="94" d="100"/>
        </p:scale>
        <p:origin x="8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ABF23-A79F-9C41-9CBA-716443C47812}"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1E617-F5BD-7646-8BF0-002E07DCB227}" type="slidenum">
              <a:rPr lang="en-US" smtClean="0"/>
              <a:t>‹#›</a:t>
            </a:fld>
            <a:endParaRPr lang="en-US"/>
          </a:p>
        </p:txBody>
      </p:sp>
    </p:spTree>
    <p:extLst>
      <p:ext uri="{BB962C8B-B14F-4D97-AF65-F5344CB8AC3E}">
        <p14:creationId xmlns:p14="http://schemas.microsoft.com/office/powerpoint/2010/main" val="168295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equation works</a:t>
            </a:r>
            <a:r>
              <a:rPr lang="en-US" baseline="0" dirty="0"/>
              <a:t> because:</a:t>
            </a:r>
          </a:p>
          <a:p>
            <a:r>
              <a:rPr lang="en-US" baseline="0" dirty="0"/>
              <a:t> - </a:t>
            </a:r>
            <a:r>
              <a:rPr lang="en-US" baseline="0" dirty="0" err="1"/>
              <a:t>lambda_i</a:t>
            </a:r>
            <a:r>
              <a:rPr lang="en-US" baseline="0" dirty="0"/>
              <a:t> &gt; 0</a:t>
            </a:r>
          </a:p>
          <a:p>
            <a:r>
              <a:rPr lang="en-US" baseline="0" dirty="0"/>
              <a:t> - phi(x)^T * </a:t>
            </a:r>
            <a:r>
              <a:rPr lang="en-US" baseline="0" dirty="0" err="1"/>
              <a:t>v_i</a:t>
            </a:r>
            <a:r>
              <a:rPr lang="en-US" baseline="0" dirty="0"/>
              <a:t> is a dot product, i.e. a scalar (</a:t>
            </a:r>
            <a:r>
              <a:rPr lang="en-US" baseline="0" dirty="0" err="1"/>
              <a:t>a_in</a:t>
            </a:r>
            <a:r>
              <a:rPr lang="en-US" baseline="0" dirty="0"/>
              <a:t>)</a:t>
            </a:r>
          </a:p>
        </p:txBody>
      </p:sp>
      <p:sp>
        <p:nvSpPr>
          <p:cNvPr id="4" name="Slide Number Placeholder 3"/>
          <p:cNvSpPr>
            <a:spLocks noGrp="1"/>
          </p:cNvSpPr>
          <p:nvPr>
            <p:ph type="sldNum" sz="quarter" idx="10"/>
          </p:nvPr>
        </p:nvSpPr>
        <p:spPr/>
        <p:txBody>
          <a:bodyPr/>
          <a:lstStyle/>
          <a:p>
            <a:fld id="{0721E617-F5BD-7646-8BF0-002E07DCB227}" type="slidenum">
              <a:rPr lang="en-US" smtClean="0"/>
              <a:t>13</a:t>
            </a:fld>
            <a:endParaRPr lang="en-US"/>
          </a:p>
        </p:txBody>
      </p:sp>
    </p:spTree>
    <p:extLst>
      <p:ext uri="{BB962C8B-B14F-4D97-AF65-F5344CB8AC3E}">
        <p14:creationId xmlns:p14="http://schemas.microsoft.com/office/powerpoint/2010/main" val="93602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on</a:t>
            </a:r>
            <a:r>
              <a:rPr lang="en-US" baseline="0" dirty="0"/>
              <a:t> left: 500 non-zero values</a:t>
            </a:r>
          </a:p>
          <a:p>
            <a:r>
              <a:rPr lang="en-US" baseline="0" dirty="0"/>
              <a:t>Figure on right: only 14 non-zero values</a:t>
            </a:r>
            <a:endParaRPr lang="en-US" dirty="0"/>
          </a:p>
        </p:txBody>
      </p:sp>
      <p:sp>
        <p:nvSpPr>
          <p:cNvPr id="4" name="Slide Number Placeholder 3"/>
          <p:cNvSpPr>
            <a:spLocks noGrp="1"/>
          </p:cNvSpPr>
          <p:nvPr>
            <p:ph type="sldNum" sz="quarter" idx="10"/>
          </p:nvPr>
        </p:nvSpPr>
        <p:spPr/>
        <p:txBody>
          <a:bodyPr/>
          <a:lstStyle/>
          <a:p>
            <a:fld id="{0721E617-F5BD-7646-8BF0-002E07DCB227}" type="slidenum">
              <a:rPr lang="en-US" smtClean="0"/>
              <a:t>22</a:t>
            </a:fld>
            <a:endParaRPr lang="en-US"/>
          </a:p>
        </p:txBody>
      </p:sp>
    </p:spTree>
    <p:extLst>
      <p:ext uri="{BB962C8B-B14F-4D97-AF65-F5344CB8AC3E}">
        <p14:creationId xmlns:p14="http://schemas.microsoft.com/office/powerpoint/2010/main" val="741723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C16C35A-B83D-1948-8A0A-387122F36427}"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16C35A-B83D-1948-8A0A-387122F36427}"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16C35A-B83D-1948-8A0A-387122F36427}"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16C35A-B83D-1948-8A0A-387122F3642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16C35A-B83D-1948-8A0A-387122F36427}"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16C35A-B83D-1948-8A0A-387122F36427}"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16C35A-B83D-1948-8A0A-387122F36427}"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C16C35A-B83D-1948-8A0A-387122F36427}" type="datetimeFigureOut">
              <a:rPr lang="en-US" smtClean="0"/>
              <a:t>10/22/19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7DD5A3F-79A1-734E-A893-4CDBD61D56E5}" type="slidenum">
              <a:rPr lang="en-US" smtClean="0"/>
              <a:t>‹#›</a:t>
            </a:fld>
            <a:endParaRPr lang="en-US"/>
          </a:p>
        </p:txBody>
      </p:sp>
    </p:spTree>
    <p:extLst>
      <p:ext uri="{BB962C8B-B14F-4D97-AF65-F5344CB8AC3E}">
        <p14:creationId xmlns:p14="http://schemas.microsoft.com/office/powerpoint/2010/main" val="804460401"/>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atweb.stanford.edu/~tibs/ElemStatLearn/printings/ESLII_print10.pdf" TargetMode="External"/><Relationship Id="rId2" Type="http://schemas.openxmlformats.org/officeDocument/2006/relationships/hyperlink" Target="http://alexhwilliams.info/itsneuronalblog/2016/03/27/pca/" TargetMode="External"/><Relationship Id="rId1" Type="http://schemas.openxmlformats.org/officeDocument/2006/relationships/slideLayout" Target="../slideLayouts/slideLayout2.xml"/><Relationship Id="rId4" Type="http://schemas.openxmlformats.org/officeDocument/2006/relationships/hyperlink" Target="http://www-bcf.usc.edu/~gareth/ISL/ISLR%20Seventh%20Printing.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Kernel </a:t>
            </a:r>
            <a:r>
              <a:rPr lang="en-US"/>
              <a:t>&amp; Sparse PCA</a:t>
            </a:r>
            <a:endParaRPr lang="en-US" dirty="0"/>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10882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normAutofit/>
          </a:bodyPr>
          <a:lstStyle/>
          <a:p>
            <a:r>
              <a:rPr lang="en-US" dirty="0"/>
              <a:t>Whenever we compute a </a:t>
            </a:r>
            <a:r>
              <a:rPr lang="en-US" i="1" dirty="0"/>
              <a:t>kernel</a:t>
            </a:r>
            <a:r>
              <a:rPr lang="en-US" dirty="0"/>
              <a:t>, we rely on a scalar (dot) product of the form </a:t>
            </a:r>
            <a:r>
              <a:rPr lang="en-US" i="1" dirty="0" err="1"/>
              <a:t>x</a:t>
            </a:r>
            <a:r>
              <a:rPr lang="en-US" i="1" baseline="30000" dirty="0" err="1"/>
              <a:t>T</a:t>
            </a:r>
            <a:r>
              <a:rPr lang="en-US" i="1" dirty="0" err="1"/>
              <a:t>x</a:t>
            </a:r>
            <a:endParaRPr lang="en-US" i="1" dirty="0"/>
          </a:p>
          <a:p>
            <a:r>
              <a:rPr lang="en-US" dirty="0"/>
              <a:t>Conventional PCA is an outer product (covariance), </a:t>
            </a:r>
            <a:r>
              <a:rPr lang="en-US" i="1" dirty="0"/>
              <a:t>X</a:t>
            </a:r>
            <a:r>
              <a:rPr lang="en-US" i="1" baseline="30000" dirty="0"/>
              <a:t>T</a:t>
            </a:r>
            <a:r>
              <a:rPr lang="en-US" i="1" dirty="0"/>
              <a:t>X</a:t>
            </a:r>
            <a:endParaRPr lang="en-US" dirty="0"/>
          </a:p>
          <a:p>
            <a:r>
              <a:rPr lang="en-US" dirty="0"/>
              <a:t>What if we replaced this with an inner product, </a:t>
            </a:r>
            <a:r>
              <a:rPr lang="en-US" i="1" dirty="0"/>
              <a:t>XX</a:t>
            </a:r>
            <a:r>
              <a:rPr lang="en-US" i="1" baseline="30000" dirty="0"/>
              <a:t>T</a:t>
            </a:r>
          </a:p>
          <a:p>
            <a:pPr lvl="1"/>
            <a:r>
              <a:rPr lang="en-US" dirty="0"/>
              <a:t>This “Gram matrix” is what we compute eigenvectors of in PCA anyway</a:t>
            </a:r>
          </a:p>
          <a:p>
            <a:r>
              <a:rPr lang="en-US" dirty="0"/>
              <a:t>If anything, Kernel PCA is a </a:t>
            </a:r>
            <a:r>
              <a:rPr lang="en-US" i="1" dirty="0"/>
              <a:t>generalization </a:t>
            </a:r>
            <a:r>
              <a:rPr lang="en-US" dirty="0"/>
              <a:t>of PCA to arbitrary similarity (kernel) functions!</a:t>
            </a:r>
            <a:endParaRPr lang="en-US" i="1" dirty="0"/>
          </a:p>
          <a:p>
            <a:r>
              <a:rPr lang="en-US" b="1" dirty="0"/>
              <a:t>First step</a:t>
            </a:r>
            <a:r>
              <a:rPr lang="en-US" dirty="0"/>
              <a:t>: express conventional PCA such that data vectors </a:t>
            </a:r>
            <a:r>
              <a:rPr lang="en-US" i="1" dirty="0"/>
              <a:t>x</a:t>
            </a:r>
            <a:r>
              <a:rPr lang="en-US" dirty="0"/>
              <a:t> appear only in the form of scalar products</a:t>
            </a:r>
          </a:p>
          <a:p>
            <a:endParaRPr lang="en-US" dirty="0"/>
          </a:p>
        </p:txBody>
      </p:sp>
    </p:spTree>
    <p:extLst>
      <p:ext uri="{BB962C8B-B14F-4D97-AF65-F5344CB8AC3E}">
        <p14:creationId xmlns:p14="http://schemas.microsoft.com/office/powerpoint/2010/main" val="137037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Recall that the principal components are defined by eigenvectors of the covariance matrix</a:t>
            </a:r>
          </a:p>
          <a:p>
            <a:endParaRPr lang="en-US" dirty="0"/>
          </a:p>
          <a:p>
            <a:r>
              <a:rPr lang="en-US" dirty="0"/>
              <a:t>and sample covariance matrix defined by</a:t>
            </a:r>
          </a:p>
          <a:p>
            <a:endParaRPr lang="en-US" dirty="0"/>
          </a:p>
          <a:p>
            <a:endParaRPr lang="en-US" dirty="0"/>
          </a:p>
          <a:p>
            <a:endParaRPr lang="en-US" dirty="0"/>
          </a:p>
          <a:p>
            <a:r>
              <a:rPr lang="en-US" dirty="0"/>
              <a:t>and eigenvectors are normalized such that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150" y="2718594"/>
            <a:ext cx="2095500" cy="406400"/>
          </a:xfrm>
          <a:prstGeom prst="rect">
            <a:avLst/>
          </a:prstGeom>
        </p:spPr>
      </p:pic>
      <p:sp>
        <p:nvSpPr>
          <p:cNvPr id="4" name="Rounded Rectangular Callout 3"/>
          <p:cNvSpPr/>
          <p:nvPr/>
        </p:nvSpPr>
        <p:spPr>
          <a:xfrm>
            <a:off x="8978900" y="2489994"/>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i</a:t>
            </a:r>
            <a:r>
              <a:rPr lang="en-US" dirty="0"/>
              <a:t> is the dimensional index</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250" y="3708400"/>
            <a:ext cx="3289300" cy="1333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9150" y="5916613"/>
            <a:ext cx="1765300" cy="520700"/>
          </a:xfrm>
          <a:prstGeom prst="rect">
            <a:avLst/>
          </a:prstGeom>
        </p:spPr>
      </p:pic>
      <p:sp>
        <p:nvSpPr>
          <p:cNvPr id="8" name="Rounded Rectangular Callout 7"/>
          <p:cNvSpPr/>
          <p:nvPr/>
        </p:nvSpPr>
        <p:spPr>
          <a:xfrm>
            <a:off x="8975125" y="4135438"/>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N</a:t>
            </a:r>
            <a:r>
              <a:rPr lang="en-US" dirty="0"/>
              <a:t> is the number of data points</a:t>
            </a:r>
          </a:p>
        </p:txBody>
      </p:sp>
    </p:spTree>
    <p:extLst>
      <p:ext uri="{BB962C8B-B14F-4D97-AF65-F5344CB8AC3E}">
        <p14:creationId xmlns:p14="http://schemas.microsoft.com/office/powerpoint/2010/main" val="162954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1825625"/>
            <a:ext cx="10564000" cy="4351338"/>
          </a:xfrm>
        </p:spPr>
        <p:txBody>
          <a:bodyPr/>
          <a:lstStyle/>
          <a:p>
            <a:r>
              <a:rPr lang="en-US" dirty="0"/>
              <a:t>In kernel PCA, we consider data that have already undergone a nonlinear transformation:</a:t>
            </a:r>
          </a:p>
          <a:p>
            <a:endParaRPr lang="en-US" b="1" dirty="0"/>
          </a:p>
          <a:p>
            <a:endParaRPr lang="en-US" b="1" dirty="0"/>
          </a:p>
          <a:p>
            <a:r>
              <a:rPr lang="en-US" b="1" dirty="0"/>
              <a:t>We now perform PCA on this new </a:t>
            </a:r>
            <a:r>
              <a:rPr lang="en-US" b="1" i="1" dirty="0"/>
              <a:t>M</a:t>
            </a:r>
            <a:r>
              <a:rPr lang="en-US" b="1" dirty="0"/>
              <a:t>-dimensional feature space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604" y="2855120"/>
            <a:ext cx="2184400" cy="533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650" y="2899570"/>
            <a:ext cx="1485900" cy="444500"/>
          </a:xfrm>
          <a:prstGeom prst="rect">
            <a:avLst/>
          </a:prstGeom>
        </p:spPr>
      </p:pic>
      <p:sp>
        <p:nvSpPr>
          <p:cNvPr id="9" name="Right Arrow 8"/>
          <p:cNvSpPr/>
          <p:nvPr/>
        </p:nvSpPr>
        <p:spPr>
          <a:xfrm>
            <a:off x="5606796" y="29038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985000" y="2451100"/>
            <a:ext cx="2463800" cy="698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Sample covariance matrix </a:t>
            </a:r>
            <a:r>
              <a:rPr lang="en-US" i="1" dirty="0"/>
              <a:t>C </a:t>
            </a:r>
            <a:r>
              <a:rPr lang="en-US" dirty="0"/>
              <a:t>(now </a:t>
            </a:r>
            <a:r>
              <a:rPr lang="en-US" i="1" dirty="0" err="1"/>
              <a:t>MxM</a:t>
            </a:r>
            <a:r>
              <a:rPr lang="en-US" dirty="0"/>
              <a:t>)</a:t>
            </a:r>
          </a:p>
          <a:p>
            <a:endParaRPr lang="en-US" dirty="0"/>
          </a:p>
          <a:p>
            <a:endParaRPr lang="en-US" dirty="0"/>
          </a:p>
          <a:p>
            <a:r>
              <a:rPr lang="en-US" b="1" dirty="0"/>
              <a:t>Goal: </a:t>
            </a:r>
            <a:r>
              <a:rPr lang="en-US" dirty="0"/>
              <a:t>solve the eigenvector/eigenvalue equation </a:t>
            </a:r>
            <a:r>
              <a:rPr lang="en-US" b="1" dirty="0"/>
              <a:t>without having to explicitly operate in the </a:t>
            </a:r>
            <a:r>
              <a:rPr lang="en-US" b="1" i="1" dirty="0"/>
              <a:t>M-</a:t>
            </a:r>
            <a:r>
              <a:rPr lang="en-US" b="1" dirty="0"/>
              <a:t>dimensional feature space</a:t>
            </a:r>
          </a:p>
          <a:p>
            <a:r>
              <a:rPr lang="en-US" dirty="0"/>
              <a:t>Combining the two equations:</a:t>
            </a:r>
          </a:p>
          <a:p>
            <a:r>
              <a:rPr lang="en-US" dirty="0"/>
              <a:t> This reduces to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400" y="2265362"/>
            <a:ext cx="4000500" cy="1102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400" y="2613412"/>
            <a:ext cx="2070100" cy="406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600" y="4105388"/>
            <a:ext cx="3378200" cy="80433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2000" y="4980497"/>
            <a:ext cx="3441700" cy="1333500"/>
          </a:xfrm>
          <a:prstGeom prst="rect">
            <a:avLst/>
          </a:prstGeom>
        </p:spPr>
      </p:pic>
    </p:spTree>
    <p:extLst>
      <p:ext uri="{BB962C8B-B14F-4D97-AF65-F5344CB8AC3E}">
        <p14:creationId xmlns:p14="http://schemas.microsoft.com/office/powerpoint/2010/main" val="65590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Substitute back into eigenvector equation and we get a royal mess</a:t>
                </a:r>
              </a:p>
              <a:p>
                <a:endParaRPr lang="en-US" dirty="0"/>
              </a:p>
              <a:p>
                <a:endParaRPr lang="en-US" dirty="0"/>
              </a:p>
              <a:p>
                <a:endParaRPr lang="en-US" dirty="0"/>
              </a:p>
              <a:p>
                <a:r>
                  <a:rPr lang="en-US" dirty="0"/>
                  <a:t>Remember our goal: work only in terms of </a:t>
                </a:r>
                <a:r>
                  <a:rPr lang="en-US" i="1" dirty="0"/>
                  <a:t>k</a:t>
                </a:r>
                <a:r>
                  <a:rPr lang="en-US" dirty="0"/>
                  <a:t>(</a:t>
                </a:r>
                <a:r>
                  <a:rPr lang="en-US" i="1" dirty="0" err="1"/>
                  <a:t>x</a:t>
                </a:r>
                <a:r>
                  <a:rPr lang="en-US" i="1" baseline="-25000" dirty="0" err="1"/>
                  <a:t>n</a:t>
                </a:r>
                <a:r>
                  <a:rPr lang="en-US" i="1" dirty="0"/>
                  <a:t>, </a:t>
                </a:r>
                <a:r>
                  <a:rPr lang="en-US" i="1" dirty="0" err="1"/>
                  <a:t>x</a:t>
                </a:r>
                <a:r>
                  <a:rPr lang="en-US" i="1" baseline="-25000" dirty="0" err="1"/>
                  <a:t>m</a:t>
                </a:r>
                <a:r>
                  <a:rPr lang="en-US" dirty="0"/>
                  <a:t>)</a:t>
                </a:r>
                <a:r>
                  <a:rPr lang="en-US" i="1" dirty="0"/>
                  <a:t> = </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n</a:t>
                </a:r>
                <a:r>
                  <a:rPr lang="en-US" dirty="0"/>
                  <a:t>)</a:t>
                </a:r>
                <a:r>
                  <a:rPr lang="en-US" i="1" baseline="30000" dirty="0"/>
                  <a:t>T</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m</a:t>
                </a:r>
                <a:r>
                  <a:rPr lang="en-US" dirty="0"/>
                  <a:t>)</a:t>
                </a:r>
                <a:endParaRPr lang="en-US" i="1" dirty="0"/>
              </a:p>
              <a:p>
                <a:r>
                  <a:rPr lang="en-US" dirty="0"/>
                  <a:t>Multiply both sides by </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l</a:t>
                </a:r>
                <a:r>
                  <a:rPr lang="en-US" i="1"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000" y="2260600"/>
            <a:ext cx="10325100" cy="133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5067300"/>
            <a:ext cx="10769600" cy="1333500"/>
          </a:xfrm>
          <a:prstGeom prst="rect">
            <a:avLst/>
          </a:prstGeom>
        </p:spPr>
      </p:pic>
    </p:spTree>
    <p:extLst>
      <p:ext uri="{BB962C8B-B14F-4D97-AF65-F5344CB8AC3E}">
        <p14:creationId xmlns:p14="http://schemas.microsoft.com/office/powerpoint/2010/main" val="154274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73300" y="3911600"/>
            <a:ext cx="23495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2793999"/>
            <a:ext cx="10233800" cy="3382963"/>
          </a:xfrm>
        </p:spPr>
        <p:txBody>
          <a:bodyPr/>
          <a:lstStyle/>
          <a:p>
            <a:r>
              <a:rPr lang="en-US" dirty="0"/>
              <a:t>Look familiar?</a:t>
            </a:r>
          </a:p>
          <a:p>
            <a:r>
              <a:rPr lang="en-US" dirty="0"/>
              <a:t>Which reduces to</a:t>
            </a:r>
          </a:p>
          <a:p>
            <a:endParaRPr lang="en-US" dirty="0"/>
          </a:p>
          <a:p>
            <a:endParaRPr lang="en-US" dirty="0"/>
          </a:p>
          <a:p>
            <a:r>
              <a:rPr lang="en-US" dirty="0"/>
              <a:t>(there’s some normalization magic that has to happen but we’re skipping that for now)</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8900"/>
            <a:ext cx="10769600" cy="133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500" y="2793999"/>
            <a:ext cx="2768600" cy="482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079080"/>
            <a:ext cx="2146300" cy="406400"/>
          </a:xfrm>
          <a:prstGeom prst="rect">
            <a:avLst/>
          </a:prstGeom>
        </p:spPr>
      </p:pic>
    </p:spTree>
    <p:extLst>
      <p:ext uri="{BB962C8B-B14F-4D97-AF65-F5344CB8AC3E}">
        <p14:creationId xmlns:p14="http://schemas.microsoft.com/office/powerpoint/2010/main" val="14195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Data in original data space (right panel, left subpanel) projected by nonlinear transformation into feature space (right subpanel). By performing PCA on feature space, PCs correspond to nonlinear projections in original data space.</a:t>
            </a:r>
          </a:p>
        </p:txBody>
      </p:sp>
      <p:pic>
        <p:nvPicPr>
          <p:cNvPr id="4" name="Picture 3"/>
          <p:cNvPicPr>
            <a:picLocks noChangeAspect="1"/>
          </p:cNvPicPr>
          <p:nvPr/>
        </p:nvPicPr>
        <p:blipFill>
          <a:blip r:embed="rId2"/>
          <a:stretch>
            <a:fillRect/>
          </a:stretch>
        </p:blipFill>
        <p:spPr>
          <a:xfrm>
            <a:off x="1822450" y="3624263"/>
            <a:ext cx="9131300" cy="2552700"/>
          </a:xfrm>
          <a:prstGeom prst="rect">
            <a:avLst/>
          </a:prstGeom>
        </p:spPr>
      </p:pic>
    </p:spTree>
    <p:extLst>
      <p:ext uri="{BB962C8B-B14F-4D97-AF65-F5344CB8AC3E}">
        <p14:creationId xmlns:p14="http://schemas.microsoft.com/office/powerpoint/2010/main" val="60402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1825625"/>
            <a:ext cx="2537600" cy="4351338"/>
          </a:xfrm>
        </p:spPr>
        <p:txBody>
          <a:bodyPr>
            <a:normAutofit fontScale="92500" lnSpcReduction="10000"/>
          </a:bodyPr>
          <a:lstStyle/>
          <a:p>
            <a:r>
              <a:rPr lang="en-US" dirty="0"/>
              <a:t>Gaussian kernel applied to 2D data</a:t>
            </a:r>
          </a:p>
          <a:p>
            <a:r>
              <a:rPr lang="en-US" dirty="0"/>
              <a:t>First 8 kernel PCs</a:t>
            </a:r>
          </a:p>
          <a:p>
            <a:r>
              <a:rPr lang="en-US" dirty="0"/>
              <a:t>Contours are lines along which the projection onto the corresponding PC is constant</a:t>
            </a:r>
          </a:p>
        </p:txBody>
      </p:sp>
      <p:pic>
        <p:nvPicPr>
          <p:cNvPr id="4" name="Picture 3"/>
          <p:cNvPicPr>
            <a:picLocks noChangeAspect="1"/>
          </p:cNvPicPr>
          <p:nvPr/>
        </p:nvPicPr>
        <p:blipFill rotWithShape="1">
          <a:blip r:embed="rId2"/>
          <a:srcRect l="9722" t="36111"/>
          <a:stretch/>
        </p:blipFill>
        <p:spPr>
          <a:xfrm>
            <a:off x="3848100" y="1825625"/>
            <a:ext cx="8255000" cy="4381500"/>
          </a:xfrm>
          <a:prstGeom prst="rect">
            <a:avLst/>
          </a:prstGeom>
        </p:spPr>
      </p:pic>
    </p:spTree>
    <p:extLst>
      <p:ext uri="{BB962C8B-B14F-4D97-AF65-F5344CB8AC3E}">
        <p14:creationId xmlns:p14="http://schemas.microsoft.com/office/powerpoint/2010/main" val="5568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2058988"/>
            <a:ext cx="4330700" cy="4229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123" y="2058988"/>
            <a:ext cx="4064177" cy="4229100"/>
          </a:xfrm>
          <a:prstGeom prst="rect">
            <a:avLst/>
          </a:prstGeom>
        </p:spPr>
      </p:pic>
      <p:sp>
        <p:nvSpPr>
          <p:cNvPr id="7" name="TextBox 6"/>
          <p:cNvSpPr txBox="1"/>
          <p:nvPr/>
        </p:nvSpPr>
        <p:spPr>
          <a:xfrm>
            <a:off x="2285940" y="1644006"/>
            <a:ext cx="800219" cy="461665"/>
          </a:xfrm>
          <a:prstGeom prst="rect">
            <a:avLst/>
          </a:prstGeom>
          <a:noFill/>
        </p:spPr>
        <p:txBody>
          <a:bodyPr wrap="none" rtlCol="0">
            <a:spAutoFit/>
          </a:bodyPr>
          <a:lstStyle/>
          <a:p>
            <a:r>
              <a:rPr lang="en-US" sz="2400"/>
              <a:t>Data</a:t>
            </a:r>
          </a:p>
        </p:txBody>
      </p:sp>
      <p:sp>
        <p:nvSpPr>
          <p:cNvPr id="8" name="TextBox 7"/>
          <p:cNvSpPr txBox="1"/>
          <p:nvPr/>
        </p:nvSpPr>
        <p:spPr>
          <a:xfrm>
            <a:off x="8807301" y="1597323"/>
            <a:ext cx="1957524" cy="461665"/>
          </a:xfrm>
          <a:prstGeom prst="rect">
            <a:avLst/>
          </a:prstGeom>
          <a:noFill/>
        </p:spPr>
        <p:txBody>
          <a:bodyPr wrap="none" rtlCol="0">
            <a:spAutoFit/>
          </a:bodyPr>
          <a:lstStyle/>
          <a:p>
            <a:r>
              <a:rPr lang="en-US" sz="2400"/>
              <a:t>“Regular” PCs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58800"/>
            <a:ext cx="5633860" cy="6134100"/>
          </a:xfrm>
          <a:prstGeom prst="rect">
            <a:avLst/>
          </a:prstGeom>
        </p:spPr>
      </p:pic>
      <p:sp>
        <p:nvSpPr>
          <p:cNvPr id="10" name="TextBox 9"/>
          <p:cNvSpPr txBox="1"/>
          <p:nvPr/>
        </p:nvSpPr>
        <p:spPr>
          <a:xfrm>
            <a:off x="7979420" y="134292"/>
            <a:ext cx="2079993" cy="461665"/>
          </a:xfrm>
          <a:prstGeom prst="rect">
            <a:avLst/>
          </a:prstGeom>
          <a:noFill/>
        </p:spPr>
        <p:txBody>
          <a:bodyPr wrap="none" rtlCol="0">
            <a:spAutoFit/>
          </a:bodyPr>
          <a:lstStyle/>
          <a:p>
            <a:r>
              <a:rPr lang="en-US" sz="2400"/>
              <a:t>Kernelized PCs</a:t>
            </a:r>
          </a:p>
        </p:txBody>
      </p:sp>
    </p:spTree>
    <p:extLst>
      <p:ext uri="{BB962C8B-B14F-4D97-AF65-F5344CB8AC3E}">
        <p14:creationId xmlns:p14="http://schemas.microsoft.com/office/powerpoint/2010/main" val="53357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Allows for nonlinear principal components</a:t>
            </a:r>
          </a:p>
          <a:p>
            <a:r>
              <a:rPr lang="en-US" dirty="0"/>
              <a:t>Infinitely flexible in terms of allowed kernel functions</a:t>
            </a:r>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Requires finding eigenvectors and eigenvalues of </a:t>
            </a:r>
            <a:r>
              <a:rPr lang="en-US" i="1" dirty="0" err="1"/>
              <a:t>NxN</a:t>
            </a:r>
            <a:r>
              <a:rPr lang="en-US" dirty="0"/>
              <a:t> matrix, instead of </a:t>
            </a:r>
            <a:r>
              <a:rPr lang="en-US" i="1" dirty="0" err="1"/>
              <a:t>DxD</a:t>
            </a:r>
            <a:r>
              <a:rPr lang="en-US" dirty="0"/>
              <a:t> (large </a:t>
            </a:r>
            <a:r>
              <a:rPr lang="en-US" i="1" dirty="0"/>
              <a:t>N</a:t>
            </a:r>
            <a:r>
              <a:rPr lang="en-US" dirty="0"/>
              <a:t> is problematic)</a:t>
            </a:r>
          </a:p>
          <a:p>
            <a:r>
              <a:rPr lang="en-US" dirty="0"/>
              <a:t>Cannot project new, unobserved data onto </a:t>
            </a:r>
            <a:r>
              <a:rPr lang="en-US" i="1" dirty="0"/>
              <a:t>L</a:t>
            </a:r>
            <a:r>
              <a:rPr lang="en-US" dirty="0"/>
              <a:t>-dimensional manifold of kernel</a:t>
            </a:r>
          </a:p>
        </p:txBody>
      </p:sp>
    </p:spTree>
    <p:extLst>
      <p:ext uri="{BB962C8B-B14F-4D97-AF65-F5344CB8AC3E}">
        <p14:creationId xmlns:p14="http://schemas.microsoft.com/office/powerpoint/2010/main" val="6723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578600" y="1545865"/>
            <a:ext cx="2755900" cy="1003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20000" y="1825625"/>
            <a:ext cx="5306200" cy="4351338"/>
          </a:xfrm>
        </p:spPr>
        <p:txBody>
          <a:bodyPr/>
          <a:lstStyle/>
          <a:p>
            <a:r>
              <a:rPr lang="en-US" dirty="0"/>
              <a:t>What is an </a:t>
            </a:r>
            <a:r>
              <a:rPr lang="en-US" i="1" dirty="0"/>
              <a:t>embedding</a:t>
            </a:r>
            <a:r>
              <a:rPr lang="en-US" dirty="0"/>
              <a:t>?</a:t>
            </a:r>
          </a:p>
          <a:p>
            <a:endParaRPr lang="en-US" dirty="0"/>
          </a:p>
          <a:p>
            <a:r>
              <a:rPr lang="en-US" b="1" dirty="0"/>
              <a:t>Mapping</a:t>
            </a:r>
          </a:p>
          <a:p>
            <a:r>
              <a:rPr lang="en-US" b="1" dirty="0"/>
              <a:t>Transformation</a:t>
            </a:r>
          </a:p>
          <a:p>
            <a:r>
              <a:rPr lang="en-US" b="1" dirty="0"/>
              <a:t>Reveals / preserves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3365"/>
            <a:ext cx="2108200" cy="431800"/>
          </a:xfrm>
          <a:prstGeom prst="rect">
            <a:avLst/>
          </a:prstGeom>
        </p:spPr>
      </p:pic>
      <p:pic>
        <p:nvPicPr>
          <p:cNvPr id="6" name="Picture 5"/>
          <p:cNvPicPr>
            <a:picLocks noChangeAspect="1"/>
          </p:cNvPicPr>
          <p:nvPr/>
        </p:nvPicPr>
        <p:blipFill rotWithShape="1">
          <a:blip r:embed="rId3"/>
          <a:srcRect l="10292" t="12251" r="6527" b="9117"/>
          <a:stretch/>
        </p:blipFill>
        <p:spPr>
          <a:xfrm>
            <a:off x="6426200" y="2774265"/>
            <a:ext cx="5575300" cy="3965935"/>
          </a:xfrm>
          <a:prstGeom prst="rect">
            <a:avLst/>
          </a:prstGeom>
        </p:spPr>
      </p:pic>
      <p:pic>
        <p:nvPicPr>
          <p:cNvPr id="7" name="Picture 6"/>
          <p:cNvPicPr>
            <a:picLocks noChangeAspect="1"/>
          </p:cNvPicPr>
          <p:nvPr/>
        </p:nvPicPr>
        <p:blipFill>
          <a:blip r:embed="rId4"/>
          <a:stretch>
            <a:fillRect/>
          </a:stretch>
        </p:blipFill>
        <p:spPr>
          <a:xfrm>
            <a:off x="732050" y="4527550"/>
            <a:ext cx="3948500" cy="2212650"/>
          </a:xfrm>
          <a:prstGeom prst="rect">
            <a:avLst/>
          </a:prstGeom>
        </p:spPr>
      </p:pic>
      <p:sp>
        <p:nvSpPr>
          <p:cNvPr id="8" name="Right Arrow 7"/>
          <p:cNvSpPr/>
          <p:nvPr/>
        </p:nvSpPr>
        <p:spPr>
          <a:xfrm>
            <a:off x="4786700" y="4527550"/>
            <a:ext cx="1791900" cy="1987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Embedding</a:t>
            </a:r>
          </a:p>
        </p:txBody>
      </p:sp>
    </p:spTree>
    <p:extLst>
      <p:ext uri="{BB962C8B-B14F-4D97-AF65-F5344CB8AC3E}">
        <p14:creationId xmlns:p14="http://schemas.microsoft.com/office/powerpoint/2010/main" val="156491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7" name="Content Placeholder 6"/>
          <p:cNvSpPr>
            <a:spLocks noGrp="1"/>
          </p:cNvSpPr>
          <p:nvPr>
            <p:ph idx="1"/>
          </p:nvPr>
        </p:nvSpPr>
        <p:spPr>
          <a:xfrm>
            <a:off x="1120000" y="1825625"/>
            <a:ext cx="10233800" cy="5032376"/>
          </a:xfrm>
        </p:spPr>
        <p:txBody>
          <a:bodyPr>
            <a:normAutofit/>
          </a:bodyPr>
          <a:lstStyle/>
          <a:p>
            <a:r>
              <a:rPr lang="en-US" dirty="0"/>
              <a:t>Anyone remember lasso regularization?</a:t>
            </a:r>
          </a:p>
          <a:p>
            <a:endParaRPr lang="en-US" dirty="0"/>
          </a:p>
          <a:p>
            <a:endParaRPr lang="en-US" dirty="0"/>
          </a:p>
          <a:p>
            <a:endParaRPr lang="en-US" dirty="0"/>
          </a:p>
          <a:p>
            <a:endParaRPr lang="en-US" dirty="0"/>
          </a:p>
          <a:p>
            <a:endParaRPr lang="en-US" dirty="0"/>
          </a:p>
          <a:p>
            <a:endParaRPr lang="en-US" dirty="0"/>
          </a:p>
          <a:p>
            <a:r>
              <a:rPr lang="en-US" dirty="0"/>
              <a:t>Regularization, in general, is a penalty to encourage small weights (remember Assignment 2)</a:t>
            </a:r>
          </a:p>
          <a:p>
            <a:r>
              <a:rPr lang="en-US" dirty="0"/>
              <a:t>Lasso (or L</a:t>
            </a:r>
            <a:r>
              <a:rPr lang="en-US" baseline="-25000" dirty="0"/>
              <a:t>1</a:t>
            </a:r>
            <a:r>
              <a:rPr lang="en-US" dirty="0"/>
              <a:t>) forces weights to 0 so they become </a:t>
            </a:r>
            <a:r>
              <a:rPr lang="en-US" i="1" dirty="0"/>
              <a:t>sparse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9" y="2354262"/>
            <a:ext cx="5158924" cy="2878137"/>
          </a:xfrm>
          <a:prstGeom prst="rect">
            <a:avLst/>
          </a:prstGeom>
        </p:spPr>
      </p:pic>
    </p:spTree>
    <p:extLst>
      <p:ext uri="{BB962C8B-B14F-4D97-AF65-F5344CB8AC3E}">
        <p14:creationId xmlns:p14="http://schemas.microsoft.com/office/powerpoint/2010/main" val="136519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fad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fade">
                                      <p:cBhvr>
                                        <p:cTn id="2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3" name="Content Placeholder 2"/>
          <p:cNvSpPr>
            <a:spLocks noGrp="1"/>
          </p:cNvSpPr>
          <p:nvPr>
            <p:ph idx="1"/>
          </p:nvPr>
        </p:nvSpPr>
        <p:spPr/>
        <p:txBody>
          <a:bodyPr/>
          <a:lstStyle/>
          <a:p>
            <a:r>
              <a:rPr lang="en-US" dirty="0"/>
              <a:t>We still want to maximize </a:t>
            </a:r>
            <a:r>
              <a:rPr lang="en-US" i="1" dirty="0" err="1"/>
              <a:t>u</a:t>
            </a:r>
            <a:r>
              <a:rPr lang="en-US" i="1" baseline="-25000" dirty="0" err="1"/>
              <a:t>i</a:t>
            </a:r>
            <a:r>
              <a:rPr lang="en-US" i="1" baseline="30000" dirty="0" err="1"/>
              <a:t>T</a:t>
            </a:r>
            <a:r>
              <a:rPr lang="en-US" i="1" dirty="0" err="1"/>
              <a:t>Su</a:t>
            </a:r>
            <a:r>
              <a:rPr lang="en-US" i="1" baseline="-25000" dirty="0" err="1"/>
              <a:t>i</a:t>
            </a:r>
            <a:r>
              <a:rPr lang="en-US" dirty="0"/>
              <a:t>, subject to </a:t>
            </a:r>
            <a:r>
              <a:rPr lang="en-US" i="1" dirty="0" err="1"/>
              <a:t>u</a:t>
            </a:r>
            <a:r>
              <a:rPr lang="en-US" i="1" baseline="-25000" dirty="0" err="1"/>
              <a:t>i</a:t>
            </a:r>
            <a:r>
              <a:rPr lang="en-US" i="1" baseline="30000" dirty="0" err="1"/>
              <a:t>T</a:t>
            </a:r>
            <a:r>
              <a:rPr lang="en-US" i="1" dirty="0" err="1"/>
              <a:t>u</a:t>
            </a:r>
            <a:r>
              <a:rPr lang="en-US" i="1" baseline="-25000" dirty="0" err="1"/>
              <a:t>i</a:t>
            </a:r>
            <a:r>
              <a:rPr lang="en-US" i="1" dirty="0"/>
              <a:t> = 1</a:t>
            </a:r>
            <a:endParaRPr lang="en-US" dirty="0"/>
          </a:p>
          <a:p>
            <a:r>
              <a:rPr lang="mr-IN" dirty="0"/>
              <a:t>…</a:t>
            </a:r>
            <a:r>
              <a:rPr lang="en-US" dirty="0"/>
              <a:t>and one more constraint: we want to </a:t>
            </a:r>
            <a:r>
              <a:rPr lang="en-US" i="1" dirty="0"/>
              <a:t>minimize </a:t>
            </a:r>
            <a:r>
              <a:rPr lang="en-US" dirty="0"/>
              <a:t>||</a:t>
            </a:r>
            <a:r>
              <a:rPr lang="en-US" i="1" dirty="0" err="1"/>
              <a:t>u</a:t>
            </a:r>
            <a:r>
              <a:rPr lang="en-US" i="1" baseline="-25000" dirty="0" err="1"/>
              <a:t>i</a:t>
            </a:r>
            <a:r>
              <a:rPr lang="en-US" i="1" dirty="0"/>
              <a:t>||</a:t>
            </a:r>
            <a:r>
              <a:rPr lang="en-US" i="1" baseline="-25000" dirty="0"/>
              <a:t>1</a:t>
            </a:r>
          </a:p>
          <a:p>
            <a:endParaRPr lang="en-US" dirty="0"/>
          </a:p>
          <a:p>
            <a:r>
              <a:rPr lang="en-US" dirty="0"/>
              <a:t>Formalize these constraints using </a:t>
            </a:r>
            <a:r>
              <a:rPr lang="en-US" dirty="0" err="1"/>
              <a:t>Lagrangian</a:t>
            </a:r>
            <a:r>
              <a:rPr lang="en-US" dirty="0"/>
              <a:t> multipliers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873500"/>
            <a:ext cx="9296400" cy="1333500"/>
          </a:xfrm>
          <a:prstGeom prst="rect">
            <a:avLst/>
          </a:prstGeom>
        </p:spPr>
      </p:pic>
    </p:spTree>
    <p:extLst>
      <p:ext uri="{BB962C8B-B14F-4D97-AF65-F5344CB8AC3E}">
        <p14:creationId xmlns:p14="http://schemas.microsoft.com/office/powerpoint/2010/main" val="6644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3" name="Content Placeholder 2"/>
          <p:cNvSpPr>
            <a:spLocks noGrp="1"/>
          </p:cNvSpPr>
          <p:nvPr>
            <p:ph idx="1"/>
          </p:nvPr>
        </p:nvSpPr>
        <p:spPr>
          <a:xfrm>
            <a:off x="1120000" y="1825625"/>
            <a:ext cx="2855100" cy="4351338"/>
          </a:xfrm>
        </p:spPr>
        <p:txBody>
          <a:bodyPr/>
          <a:lstStyle/>
          <a:p>
            <a:r>
              <a:rPr lang="en-US" dirty="0"/>
              <a:t>Qualitatively similar to PCA, but with lots more zeros</a:t>
            </a:r>
          </a:p>
        </p:txBody>
      </p:sp>
      <p:pic>
        <p:nvPicPr>
          <p:cNvPr id="4" name="Picture 3"/>
          <p:cNvPicPr>
            <a:picLocks noChangeAspect="1"/>
          </p:cNvPicPr>
          <p:nvPr/>
        </p:nvPicPr>
        <p:blipFill>
          <a:blip r:embed="rId3"/>
          <a:stretch>
            <a:fillRect/>
          </a:stretch>
        </p:blipFill>
        <p:spPr>
          <a:xfrm>
            <a:off x="3975100" y="1825625"/>
            <a:ext cx="8089900" cy="4375669"/>
          </a:xfrm>
          <a:prstGeom prst="rect">
            <a:avLst/>
          </a:prstGeom>
        </p:spPr>
      </p:pic>
    </p:spTree>
    <p:extLst>
      <p:ext uri="{BB962C8B-B14F-4D97-AF65-F5344CB8AC3E}">
        <p14:creationId xmlns:p14="http://schemas.microsoft.com/office/powerpoint/2010/main" val="553253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Simpler and more interpretable components</a:t>
            </a:r>
          </a:p>
          <a:p>
            <a:r>
              <a:rPr lang="en-US" dirty="0"/>
              <a:t>Resulting components are very similar to “standard” PCA</a:t>
            </a:r>
          </a:p>
          <a:p>
            <a:endParaRPr lang="en-US" dirty="0"/>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Optimization procedure is non-convex (often use some version of alternating least-squares)</a:t>
            </a:r>
          </a:p>
          <a:p>
            <a:endParaRPr lang="en-US" dirty="0"/>
          </a:p>
        </p:txBody>
      </p:sp>
    </p:spTree>
    <p:extLst>
      <p:ext uri="{BB962C8B-B14F-4D97-AF65-F5344CB8AC3E}">
        <p14:creationId xmlns:p14="http://schemas.microsoft.com/office/powerpoint/2010/main" val="20816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a:t>
            </a:r>
          </a:p>
        </p:txBody>
      </p:sp>
      <p:sp>
        <p:nvSpPr>
          <p:cNvPr id="8" name="Content Placeholder 7"/>
          <p:cNvSpPr>
            <a:spLocks noGrp="1"/>
          </p:cNvSpPr>
          <p:nvPr>
            <p:ph idx="1"/>
          </p:nvPr>
        </p:nvSpPr>
        <p:spPr>
          <a:xfrm>
            <a:off x="1120000" y="1825624"/>
            <a:ext cx="10233800" cy="5032375"/>
          </a:xfrm>
        </p:spPr>
        <p:txBody>
          <a:bodyPr/>
          <a:lstStyle/>
          <a:p>
            <a:r>
              <a:rPr lang="en-US" dirty="0"/>
              <a:t>Principal Components Analysis</a:t>
            </a:r>
          </a:p>
          <a:p>
            <a:pPr lvl="1"/>
            <a:r>
              <a:rPr lang="en-US" dirty="0"/>
              <a:t>Classic dimensionality reduction technique</a:t>
            </a:r>
          </a:p>
          <a:p>
            <a:r>
              <a:rPr lang="en-US" dirty="0"/>
              <a:t>Kernel PCA</a:t>
            </a:r>
          </a:p>
          <a:p>
            <a:pPr lvl="1"/>
            <a:r>
              <a:rPr lang="en-US" dirty="0"/>
              <a:t>Introduces nonlinearities into component vectors</a:t>
            </a:r>
          </a:p>
          <a:p>
            <a:pPr lvl="1"/>
            <a:r>
              <a:rPr lang="en-US" dirty="0"/>
              <a:t>Permits use of arbitrary similarity functions</a:t>
            </a:r>
          </a:p>
          <a:p>
            <a:pPr lvl="1"/>
            <a:r>
              <a:rPr lang="en-US" dirty="0"/>
              <a:t>Can capture much richer and more complex interactions in data</a:t>
            </a:r>
          </a:p>
          <a:p>
            <a:pPr lvl="1"/>
            <a:r>
              <a:rPr lang="en-US" dirty="0"/>
              <a:t>Much more expensive to compute than PCA</a:t>
            </a:r>
          </a:p>
          <a:p>
            <a:r>
              <a:rPr lang="en-US" dirty="0"/>
              <a:t>Sparse PCA</a:t>
            </a:r>
          </a:p>
          <a:p>
            <a:pPr lvl="1"/>
            <a:r>
              <a:rPr lang="en-US" dirty="0"/>
              <a:t>Qualitatively similar results to PCA</a:t>
            </a:r>
          </a:p>
          <a:p>
            <a:pPr lvl="1"/>
            <a:r>
              <a:rPr lang="en-US" dirty="0"/>
              <a:t>Components are sparse, improving interpretability</a:t>
            </a:r>
          </a:p>
          <a:p>
            <a:pPr lvl="1"/>
            <a:r>
              <a:rPr lang="en-US" dirty="0"/>
              <a:t>Learning procedure is non-convex, typically requiring ALS</a:t>
            </a:r>
          </a:p>
        </p:txBody>
      </p:sp>
    </p:spTree>
    <p:extLst>
      <p:ext uri="{BB962C8B-B14F-4D97-AF65-F5344CB8AC3E}">
        <p14:creationId xmlns:p14="http://schemas.microsoft.com/office/powerpoint/2010/main" val="197586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16839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7E3C-8830-4C46-9EEA-B02A98C2CFD6}"/>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564602CA-F3EE-0040-8A67-3325C61B3541}"/>
              </a:ext>
            </a:extLst>
          </p:cNvPr>
          <p:cNvSpPr>
            <a:spLocks noGrp="1"/>
          </p:cNvSpPr>
          <p:nvPr>
            <p:ph idx="1"/>
          </p:nvPr>
        </p:nvSpPr>
        <p:spPr/>
        <p:txBody>
          <a:bodyPr/>
          <a:lstStyle/>
          <a:p>
            <a:r>
              <a:rPr lang="en-US" dirty="0"/>
              <a:t>Delay in returning grades was unacceptable and I apologize</a:t>
            </a:r>
          </a:p>
          <a:p>
            <a:pPr lvl="1"/>
            <a:r>
              <a:rPr lang="en-US" dirty="0"/>
              <a:t>Will be adding +5 to everyone’s final course grade</a:t>
            </a:r>
          </a:p>
          <a:p>
            <a:r>
              <a:rPr lang="en-US" dirty="0"/>
              <a:t>Assignment 5 (the last one!) out </a:t>
            </a:r>
            <a:r>
              <a:rPr lang="en-US" b="1" dirty="0"/>
              <a:t>tomorrow</a:t>
            </a:r>
            <a:endParaRPr lang="en-US" dirty="0"/>
          </a:p>
          <a:p>
            <a:endParaRPr lang="en-US" dirty="0"/>
          </a:p>
        </p:txBody>
      </p:sp>
    </p:spTree>
    <p:extLst>
      <p:ext uri="{BB962C8B-B14F-4D97-AF65-F5344CB8AC3E}">
        <p14:creationId xmlns:p14="http://schemas.microsoft.com/office/powerpoint/2010/main" val="248546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http://alexhwilliams.info/itsneuronalblog/2016/03/27/pca/</a:t>
            </a:r>
            <a:r>
              <a:rPr lang="en-US" dirty="0"/>
              <a:t> </a:t>
            </a:r>
          </a:p>
          <a:p>
            <a:r>
              <a:rPr lang="en-US" i="1" dirty="0"/>
              <a:t>Elements of Statistical Learning</a:t>
            </a:r>
            <a:r>
              <a:rPr lang="en-US" dirty="0"/>
              <a:t>, Chapter 14 </a:t>
            </a:r>
            <a:r>
              <a:rPr lang="en-US" dirty="0">
                <a:hlinkClick r:id="rId3"/>
              </a:rPr>
              <a:t>http://statweb.stanford.edu/~tibs/ElemStatLearn/printings/ESLII_print10.pdf</a:t>
            </a:r>
            <a:r>
              <a:rPr lang="en-US" dirty="0"/>
              <a:t> </a:t>
            </a:r>
          </a:p>
          <a:p>
            <a:r>
              <a:rPr lang="en-US" i="1" dirty="0"/>
              <a:t>Pattern Recognition and Machine Learning,</a:t>
            </a:r>
            <a:r>
              <a:rPr lang="en-US" dirty="0"/>
              <a:t> Chapter 12</a:t>
            </a:r>
          </a:p>
          <a:p>
            <a:r>
              <a:rPr lang="en-US" i="1" dirty="0"/>
              <a:t>Machine Learning: A Probabilistic Perspective</a:t>
            </a:r>
            <a:r>
              <a:rPr lang="en-US" dirty="0"/>
              <a:t>, Chapter 14</a:t>
            </a:r>
          </a:p>
          <a:p>
            <a:r>
              <a:rPr lang="en-US" i="1" dirty="0"/>
              <a:t>An Introduction to Statistical Learning,</a:t>
            </a:r>
            <a:r>
              <a:rPr lang="en-US" dirty="0"/>
              <a:t> Chapter 10 </a:t>
            </a:r>
            <a:r>
              <a:rPr lang="en-US" dirty="0">
                <a:hlinkClick r:id="rId4" invalidUrl="http://www-bcf.usc.edu/~gareth/ISL/ISLR Seventh Printing.pdf"/>
              </a:rPr>
              <a:t>http://www-bcf.usc.edu</a:t>
            </a:r>
            <a:r>
              <a:rPr lang="en-US" dirty="0">
                <a:hlinkClick r:id="rId4" invalidUrl="http://www-bcf.usc.edu/~gareth/ISL/ISLR Seventh Printing.pdf"/>
              </a:rPr>
              <a:t>/~</a:t>
            </a:r>
            <a:r>
              <a:rPr lang="en-US" dirty="0">
                <a:hlinkClick r:id="rId4" invalidUrl="http://www-bcf.usc.edu/~gareth/ISL/ISLR Seventh Printing.pdf"/>
              </a:rPr>
              <a:t>gareth/ISL/ISLR%20Seventh%20Printing.pdf</a:t>
            </a:r>
            <a:r>
              <a:rPr lang="en-US" dirty="0"/>
              <a:t> </a:t>
            </a:r>
            <a:endParaRPr lang="en-US" i="1" dirty="0"/>
          </a:p>
        </p:txBody>
      </p:sp>
    </p:spTree>
    <p:extLst>
      <p:ext uri="{BB962C8B-B14F-4D97-AF65-F5344CB8AC3E}">
        <p14:creationId xmlns:p14="http://schemas.microsoft.com/office/powerpoint/2010/main" val="2015169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20000" y="1825625"/>
            <a:ext cx="10233800" cy="5032375"/>
          </a:xfrm>
        </p:spPr>
        <p:txBody>
          <a:bodyPr>
            <a:normAutofit/>
          </a:bodyPr>
          <a:lstStyle/>
          <a:p>
            <a:r>
              <a:rPr lang="en-US" dirty="0"/>
              <a:t>“Degrees of freedom” versus “intrinsic dimensionality”</a:t>
            </a:r>
          </a:p>
          <a:p>
            <a:endParaRPr lang="en-US" dirty="0"/>
          </a:p>
          <a:p>
            <a:endParaRPr lang="en-US" dirty="0"/>
          </a:p>
          <a:p>
            <a:endParaRPr lang="en-US" dirty="0"/>
          </a:p>
          <a:p>
            <a:endParaRPr lang="en-US" dirty="0"/>
          </a:p>
          <a:p>
            <a:endParaRPr lang="en-US" dirty="0"/>
          </a:p>
          <a:p>
            <a:endParaRPr lang="en-US" dirty="0"/>
          </a:p>
          <a:p>
            <a:r>
              <a:rPr lang="en-US" dirty="0"/>
              <a:t>Despite 64x64 pixels, only so many ways to draw a 9</a:t>
            </a:r>
          </a:p>
          <a:p>
            <a:r>
              <a:rPr lang="en-US" b="1" dirty="0"/>
              <a:t>Low-dimensional manifold</a:t>
            </a:r>
          </a:p>
        </p:txBody>
      </p:sp>
      <p:pic>
        <p:nvPicPr>
          <p:cNvPr id="4" name="Picture 3"/>
          <p:cNvPicPr>
            <a:picLocks noChangeAspect="1"/>
          </p:cNvPicPr>
          <p:nvPr/>
        </p:nvPicPr>
        <p:blipFill>
          <a:blip r:embed="rId2"/>
          <a:stretch>
            <a:fillRect/>
          </a:stretch>
        </p:blipFill>
        <p:spPr>
          <a:xfrm>
            <a:off x="1588468" y="2295726"/>
            <a:ext cx="5571089" cy="3121912"/>
          </a:xfrm>
          <a:prstGeom prst="rect">
            <a:avLst/>
          </a:prstGeom>
        </p:spPr>
      </p:pic>
    </p:spTree>
    <p:extLst>
      <p:ext uri="{BB962C8B-B14F-4D97-AF65-F5344CB8AC3E}">
        <p14:creationId xmlns:p14="http://schemas.microsoft.com/office/powerpoint/2010/main" val="3954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 (PCA)</a:t>
            </a:r>
          </a:p>
        </p:txBody>
      </p:sp>
      <p:sp>
        <p:nvSpPr>
          <p:cNvPr id="3" name="Content Placeholder 2"/>
          <p:cNvSpPr>
            <a:spLocks noGrp="1"/>
          </p:cNvSpPr>
          <p:nvPr>
            <p:ph idx="1"/>
          </p:nvPr>
        </p:nvSpPr>
        <p:spPr/>
        <p:txBody>
          <a:bodyPr/>
          <a:lstStyle/>
          <a:p>
            <a:pPr marL="514350" indent="-514350">
              <a:buFont typeface="+mj-lt"/>
              <a:buAutoNum type="arabicPeriod"/>
            </a:pPr>
            <a:r>
              <a:rPr lang="en-US" dirty="0"/>
              <a:t>Orthogonal projection of data </a:t>
            </a:r>
          </a:p>
          <a:p>
            <a:pPr marL="514350" indent="-514350">
              <a:buFont typeface="+mj-lt"/>
              <a:buAutoNum type="arabicPeriod"/>
            </a:pPr>
            <a:r>
              <a:rPr lang="en-US" dirty="0"/>
              <a:t>Lower-dimensional linear space known as the </a:t>
            </a:r>
            <a:r>
              <a:rPr lang="en-US" i="1" dirty="0"/>
              <a:t>principal subspace</a:t>
            </a:r>
            <a:endParaRPr lang="en-US" dirty="0"/>
          </a:p>
          <a:p>
            <a:pPr marL="514350" indent="-514350">
              <a:buFont typeface="+mj-lt"/>
              <a:buAutoNum type="arabicPeriod"/>
            </a:pPr>
            <a:r>
              <a:rPr lang="en-US" dirty="0"/>
              <a:t>Variance of the projected data is maximized</a:t>
            </a:r>
          </a:p>
        </p:txBody>
      </p:sp>
      <p:sp>
        <p:nvSpPr>
          <p:cNvPr id="4" name="Rounded Rectangle 3"/>
          <p:cNvSpPr/>
          <p:nvPr/>
        </p:nvSpPr>
        <p:spPr>
          <a:xfrm>
            <a:off x="4286250" y="37084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Two definitions of PCA</a:t>
            </a:r>
          </a:p>
        </p:txBody>
      </p:sp>
      <p:sp>
        <p:nvSpPr>
          <p:cNvPr id="5" name="Down Arrow 4"/>
          <p:cNvSpPr/>
          <p:nvPr/>
        </p:nvSpPr>
        <p:spPr>
          <a:xfrm>
            <a:off x="4102100"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7109968"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62532"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Maximizing Variance</a:t>
            </a:r>
          </a:p>
        </p:txBody>
      </p:sp>
      <p:sp>
        <p:nvSpPr>
          <p:cNvPr id="8" name="Rounded Rectangle 7"/>
          <p:cNvSpPr/>
          <p:nvPr/>
        </p:nvSpPr>
        <p:spPr>
          <a:xfrm>
            <a:off x="7109968"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 Reconstruction Error</a:t>
            </a:r>
          </a:p>
        </p:txBody>
      </p:sp>
    </p:spTree>
    <p:extLst>
      <p:ext uri="{BB962C8B-B14F-4D97-AF65-F5344CB8AC3E}">
        <p14:creationId xmlns:p14="http://schemas.microsoft.com/office/powerpoint/2010/main" val="11391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Variance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r>
                  <a:rPr lang="en-US" dirty="0"/>
                  <a:t>We start with the idea of projection from </a:t>
                </a:r>
                <a:r>
                  <a:rPr lang="en-US" i="1" dirty="0"/>
                  <a:t>D</a:t>
                </a:r>
                <a:r>
                  <a:rPr lang="en-US" dirty="0"/>
                  <a:t>-dimensions </a:t>
                </a:r>
                <a:r>
                  <a:rPr lang="en-US" i="1" dirty="0"/>
                  <a:t>x</a:t>
                </a:r>
                <a:r>
                  <a:rPr lang="en-US" dirty="0"/>
                  <a:t> to </a:t>
                </a:r>
                <a:r>
                  <a:rPr lang="en-US" i="1" dirty="0"/>
                  <a:t>M-</a:t>
                </a:r>
                <a:r>
                  <a:rPr lang="en-US" dirty="0"/>
                  <a:t>dimensions </a:t>
                </a:r>
                <a:r>
                  <a:rPr lang="en-US" i="1" dirty="0"/>
                  <a:t>u</a:t>
                </a:r>
              </a:p>
              <a:p>
                <a:pPr lvl="1"/>
                <a:r>
                  <a:rPr lang="en-US" i="1" dirty="0"/>
                  <a:t>u</a:t>
                </a:r>
                <a:r>
                  <a:rPr lang="en-US" dirty="0"/>
                  <a:t> is a unit vector, so </a:t>
                </a:r>
                <a:r>
                  <a:rPr lang="en-US" i="1" dirty="0" err="1"/>
                  <a:t>u</a:t>
                </a:r>
                <a:r>
                  <a:rPr lang="en-US" i="1" baseline="30000" dirty="0" err="1"/>
                  <a:t>T</a:t>
                </a:r>
                <a:r>
                  <a:rPr lang="en-US" i="1" dirty="0" err="1"/>
                  <a:t>u</a:t>
                </a:r>
                <a:r>
                  <a:rPr lang="en-US" i="1" dirty="0"/>
                  <a:t> = 1</a:t>
                </a:r>
                <a:r>
                  <a:rPr lang="en-US" dirty="0"/>
                  <a:t>.</a:t>
                </a:r>
              </a:p>
              <a:p>
                <a:r>
                  <a:rPr lang="en-US" dirty="0"/>
                  <a:t>Mean of projected data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𝑇</m:t>
                        </m:r>
                      </m:sup>
                    </m:sSup>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where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𝑥</m:t>
                        </m:r>
                      </m:e>
                    </m:acc>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𝑁</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𝑛</m:t>
                        </m:r>
                        <m:r>
                          <a:rPr lang="en-US" b="0" i="1" smtClean="0">
                            <a:latin typeface="Cambria Math" charset="0"/>
                          </a:rPr>
                          <m:t>=1</m:t>
                        </m:r>
                      </m:sub>
                      <m:sup>
                        <m:r>
                          <a:rPr lang="en-US" b="0" i="1" smtClean="0">
                            <a:latin typeface="Cambria Math" charset="0"/>
                          </a:rPr>
                          <m:t>𝑁</m:t>
                        </m:r>
                      </m:sup>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𝑛</m:t>
                            </m:r>
                          </m:sub>
                        </m:sSub>
                      </m:e>
                    </m:nary>
                  </m:oMath>
                </a14:m>
                <a:endParaRPr lang="en-US" b="0" dirty="0"/>
              </a:p>
              <a:p>
                <a:r>
                  <a:rPr lang="en-US" dirty="0"/>
                  <a:t>Variance of the projected data</a:t>
                </a:r>
              </a:p>
              <a:p>
                <a:endParaRPr lang="en-US" dirty="0"/>
              </a:p>
              <a:p>
                <a:r>
                  <a:rPr lang="en-US" dirty="0"/>
                  <a:t>where S is the sample covariance </a:t>
                </a:r>
                <a:br>
                  <a:rPr lang="en-US" dirty="0"/>
                </a:br>
                <a:r>
                  <a:rPr lang="en-US" dirty="0"/>
                  <a:t>matrix of the data </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347" y="3688343"/>
            <a:ext cx="4241630" cy="912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47" y="4668457"/>
            <a:ext cx="4024184" cy="924594"/>
          </a:xfrm>
          <a:prstGeom prst="rect">
            <a:avLst/>
          </a:prstGeom>
        </p:spPr>
      </p:pic>
    </p:spTree>
    <p:extLst>
      <p:ext uri="{BB962C8B-B14F-4D97-AF65-F5344CB8AC3E}">
        <p14:creationId xmlns:p14="http://schemas.microsoft.com/office/powerpoint/2010/main" val="118203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4"/>
                <a:ext cx="10233800" cy="5032375"/>
              </a:xfrm>
            </p:spPr>
            <p:txBody>
              <a:bodyPr>
                <a:normAutofit/>
              </a:bodyPr>
              <a:lstStyle/>
              <a:p>
                <a:r>
                  <a:rPr lang="en-US" dirty="0"/>
                  <a:t>We want to maximize projected variance </a:t>
                </a:r>
                <a:r>
                  <a:rPr lang="en-US" i="1" dirty="0"/>
                  <a:t>u</a:t>
                </a:r>
                <a:r>
                  <a:rPr lang="en-US" i="1" baseline="-25000" dirty="0"/>
                  <a:t>1</a:t>
                </a:r>
                <a:r>
                  <a:rPr lang="en-US" i="1" baseline="30000" dirty="0"/>
                  <a:t>T</a:t>
                </a:r>
                <a:r>
                  <a:rPr lang="en-US" i="1" dirty="0"/>
                  <a:t>Su</a:t>
                </a:r>
                <a:r>
                  <a:rPr lang="en-US" i="1" baseline="-25000" dirty="0"/>
                  <a:t>1</a:t>
                </a:r>
                <a:r>
                  <a:rPr lang="en-US" i="1" dirty="0"/>
                  <a:t> </a:t>
                </a:r>
                <a:r>
                  <a:rPr lang="en-US" dirty="0"/>
                  <a:t>with respect to </a:t>
                </a:r>
                <a:r>
                  <a:rPr lang="en-US" i="1" dirty="0"/>
                  <a:t>u</a:t>
                </a:r>
                <a:r>
                  <a:rPr lang="en-US" i="1" baseline="-25000" dirty="0"/>
                  <a:t>1</a:t>
                </a:r>
              </a:p>
              <a:p>
                <a:r>
                  <a:rPr lang="en-US" dirty="0"/>
                  <a:t>Obvious problem: needs to be constrained, or else ||</a:t>
                </a:r>
                <a:r>
                  <a:rPr lang="en-US" i="1" dirty="0"/>
                  <a:t>u</a:t>
                </a:r>
                <a:r>
                  <a:rPr lang="en-US" i="1" baseline="-25000" dirty="0"/>
                  <a:t>1</a:t>
                </a:r>
                <a:r>
                  <a:rPr lang="en-US" dirty="0"/>
                  <a:t>|| -&gt; </a:t>
                </a:r>
                <a14:m>
                  <m:oMath xmlns:m="http://schemas.openxmlformats.org/officeDocument/2006/math">
                    <m:r>
                      <a:rPr lang="en-US" i="1" smtClean="0">
                        <a:latin typeface="Cambria Math" charset="0"/>
                        <a:ea typeface="Cambria Math" charset="0"/>
                        <a:cs typeface="Cambria Math" charset="0"/>
                      </a:rPr>
                      <m:t>∞</m:t>
                    </m:r>
                  </m:oMath>
                </a14:m>
                <a:endParaRPr lang="en-US" dirty="0"/>
              </a:p>
              <a:p>
                <a:endParaRPr lang="en-US" dirty="0"/>
              </a:p>
              <a:p>
                <a:r>
                  <a:rPr lang="en-US" dirty="0"/>
                  <a:t>Appropriate constraint: </a:t>
                </a:r>
                <a:r>
                  <a:rPr lang="en-US" i="1" dirty="0"/>
                  <a:t>u</a:t>
                </a:r>
                <a:r>
                  <a:rPr lang="en-US" i="1" baseline="-25000" dirty="0"/>
                  <a:t>1</a:t>
                </a:r>
                <a:r>
                  <a:rPr lang="en-US" i="1" baseline="30000" dirty="0"/>
                  <a:t>T</a:t>
                </a:r>
                <a:r>
                  <a:rPr lang="en-US" i="1" dirty="0"/>
                  <a:t>u</a:t>
                </a:r>
                <a:r>
                  <a:rPr lang="en-US" i="1" baseline="-25000" dirty="0"/>
                  <a:t>1</a:t>
                </a:r>
                <a:r>
                  <a:rPr lang="en-US" i="1" dirty="0"/>
                  <a:t> = 1</a:t>
                </a:r>
                <a:r>
                  <a:rPr lang="en-US" dirty="0"/>
                  <a:t>, enforced with Lagrange multiplier</a:t>
                </a:r>
              </a:p>
              <a:p>
                <a:endParaRPr lang="en-US" dirty="0"/>
              </a:p>
              <a:p>
                <a:r>
                  <a:rPr lang="en-US" dirty="0"/>
                  <a:t>Set derivative with respect to </a:t>
                </a:r>
                <a:r>
                  <a:rPr lang="en-US" i="1" dirty="0"/>
                  <a:t>u</a:t>
                </a:r>
                <a:r>
                  <a:rPr lang="en-US" i="1" baseline="-25000" dirty="0"/>
                  <a:t>1</a:t>
                </a:r>
                <a:r>
                  <a:rPr lang="en-US" i="1" dirty="0"/>
                  <a:t> = 0</a:t>
                </a:r>
                <a:r>
                  <a:rPr lang="en-US" dirty="0"/>
                  <a:t>, and a stationary point appears</a:t>
                </a:r>
              </a:p>
              <a:p>
                <a:endParaRPr lang="en-US" dirty="0"/>
              </a:p>
              <a:p>
                <a:r>
                  <a:rPr lang="en-US" dirty="0"/>
                  <a:t>Means </a:t>
                </a:r>
                <a:r>
                  <a:rPr lang="en-US" i="1" dirty="0"/>
                  <a:t>u</a:t>
                </a:r>
                <a:r>
                  <a:rPr lang="en-US" i="1" baseline="-25000" dirty="0"/>
                  <a:t>1</a:t>
                </a:r>
                <a:r>
                  <a:rPr lang="en-US" i="1" dirty="0"/>
                  <a:t> </a:t>
                </a:r>
                <a:r>
                  <a:rPr lang="en-US" dirty="0"/>
                  <a:t>must be an eigenvector of </a:t>
                </a:r>
                <a:r>
                  <a:rPr lang="en-US" i="1" dirty="0"/>
                  <a:t>S</a:t>
                </a:r>
                <a:r>
                  <a:rPr lang="en-US" dirty="0"/>
                  <a:t>! Left-multiply by </a:t>
                </a:r>
                <a:r>
                  <a:rPr lang="en-US" i="1" dirty="0"/>
                  <a:t>u</a:t>
                </a:r>
                <a:r>
                  <a:rPr lang="en-US" i="1" baseline="-25000" dirty="0"/>
                  <a:t>1</a:t>
                </a:r>
                <a:r>
                  <a:rPr lang="en-US" i="1" baseline="30000" dirty="0"/>
                  <a:t>T</a:t>
                </a:r>
              </a:p>
              <a:p>
                <a:endParaRPr lang="en-US" i="1" baseline="30000" dirty="0"/>
              </a:p>
              <a:p>
                <a:r>
                  <a:rPr lang="en-US" dirty="0"/>
                  <a:t>Variance will be max when these are 1</a:t>
                </a:r>
                <a:r>
                  <a:rPr lang="en-US" baseline="30000" dirty="0"/>
                  <a:t>st</a:t>
                </a:r>
                <a:r>
                  <a:rPr lang="en-US" dirty="0"/>
                  <a:t> eigenvalue &amp; eigenvector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233800" cy="5032375"/>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300" y="3835400"/>
            <a:ext cx="44577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00" y="4927600"/>
            <a:ext cx="2260600" cy="406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0" y="5838825"/>
            <a:ext cx="2336800" cy="520700"/>
          </a:xfrm>
          <a:prstGeom prst="rect">
            <a:avLst/>
          </a:prstGeom>
        </p:spPr>
      </p:pic>
    </p:spTree>
    <p:extLst>
      <p:ext uri="{BB962C8B-B14F-4D97-AF65-F5344CB8AC3E}">
        <p14:creationId xmlns:p14="http://schemas.microsoft.com/office/powerpoint/2010/main" val="23702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sp>
        <p:nvSpPr>
          <p:cNvPr id="3" name="Content Placeholder 2"/>
          <p:cNvSpPr>
            <a:spLocks noGrp="1"/>
          </p:cNvSpPr>
          <p:nvPr>
            <p:ph idx="1"/>
          </p:nvPr>
        </p:nvSpPr>
        <p:spPr>
          <a:xfrm>
            <a:off x="1120000" y="1825624"/>
            <a:ext cx="10233800" cy="5032375"/>
          </a:xfrm>
        </p:spPr>
        <p:txBody>
          <a:bodyPr>
            <a:normAutofit/>
          </a:bodyPr>
          <a:lstStyle/>
          <a:p>
            <a:r>
              <a:rPr lang="en-US" dirty="0"/>
              <a:t>We want the reconstruction error using the first </a:t>
            </a:r>
            <a:r>
              <a:rPr lang="en-US" i="1" dirty="0"/>
              <a:t>M &lt; D</a:t>
            </a:r>
            <a:r>
              <a:rPr lang="en-US" dirty="0"/>
              <a:t> principal components to be minimal</a:t>
            </a:r>
          </a:p>
          <a:p>
            <a:endParaRPr lang="en-US" dirty="0"/>
          </a:p>
          <a:p>
            <a:endParaRPr lang="en-US" dirty="0"/>
          </a:p>
          <a:p>
            <a:r>
              <a:rPr lang="en-US" dirty="0"/>
              <a:t>This can be rewritten purely in terms of eigenvectors </a:t>
            </a:r>
            <a:r>
              <a:rPr lang="en-US" i="1" dirty="0" err="1"/>
              <a:t>u</a:t>
            </a:r>
            <a:r>
              <a:rPr lang="en-US" i="1" baseline="-25000" dirty="0" err="1"/>
              <a:t>i</a:t>
            </a:r>
            <a:endParaRPr lang="en-US" i="1" baseline="-25000" dirty="0"/>
          </a:p>
          <a:p>
            <a:endParaRPr lang="en-US" dirty="0"/>
          </a:p>
          <a:p>
            <a:endParaRPr lang="en-US" dirty="0"/>
          </a:p>
          <a:p>
            <a:r>
              <a:rPr lang="en-US" sz="2400" dirty="0"/>
              <a:t>Therefore, the distortion measure of </a:t>
            </a:r>
            <a:br>
              <a:rPr lang="en-US" sz="2400" dirty="0"/>
            </a:br>
            <a:r>
              <a:rPr lang="en-US" sz="2400" dirty="0"/>
              <a:t>reconstruction using the </a:t>
            </a:r>
            <a:r>
              <a:rPr lang="en-US" sz="2400" i="1" dirty="0"/>
              <a:t>M</a:t>
            </a:r>
            <a:r>
              <a:rPr lang="en-US" sz="2400" dirty="0"/>
              <a:t> eigenvectors</a:t>
            </a:r>
            <a:br>
              <a:rPr lang="en-US" sz="2400" dirty="0"/>
            </a:br>
            <a:r>
              <a:rPr lang="en-US" sz="2400" dirty="0"/>
              <a:t>of the largest eigenvalues is the sum</a:t>
            </a:r>
            <a:br>
              <a:rPr lang="en-US" sz="2400" dirty="0"/>
            </a:br>
            <a:r>
              <a:rPr lang="en-US" sz="2400" dirty="0"/>
              <a:t>of the remaining </a:t>
            </a:r>
            <a:r>
              <a:rPr lang="en-US" sz="2400" i="1" dirty="0"/>
              <a:t>D - M</a:t>
            </a:r>
            <a:r>
              <a:rPr lang="en-US" sz="2400" dirty="0"/>
              <a:t> eigenvalues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400" y="2654300"/>
            <a:ext cx="3479800" cy="1032144"/>
          </a:xfrm>
          <a:prstGeom prst="rect">
            <a:avLst/>
          </a:prstGeom>
        </p:spPr>
      </p:pic>
      <p:sp>
        <p:nvSpPr>
          <p:cNvPr id="5" name="Rounded Rectangular Callout 4"/>
          <p:cNvSpPr/>
          <p:nvPr/>
        </p:nvSpPr>
        <p:spPr>
          <a:xfrm>
            <a:off x="7937500" y="2314844"/>
            <a:ext cx="1752600" cy="1282700"/>
          </a:xfrm>
          <a:prstGeom prst="wedgeRoundRectCallout">
            <a:avLst>
              <a:gd name="adj1" fmla="val -75181"/>
              <a:gd name="adj2" fmla="val -38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want </a:t>
            </a:r>
            <a:r>
              <a:rPr lang="en-US"/>
              <a:t>to minimize </a:t>
            </a:r>
            <a:r>
              <a:rPr lang="en-US" i="1"/>
              <a:t>J</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00" y="4228574"/>
            <a:ext cx="2548411" cy="999197"/>
          </a:xfrm>
          <a:prstGeom prst="rect">
            <a:avLst/>
          </a:prstGeom>
        </p:spPr>
      </p:pic>
      <mc:AlternateContent xmlns:mc="http://schemas.openxmlformats.org/markup-compatibility/2006" xmlns:a14="http://schemas.microsoft.com/office/drawing/2010/main">
        <mc:Choice Requires="a14">
          <p:sp>
            <p:nvSpPr>
              <p:cNvPr id="7" name="Rounded Rectangular Callout 6"/>
              <p:cNvSpPr/>
              <p:nvPr/>
            </p:nvSpPr>
            <p:spPr>
              <a:xfrm>
                <a:off x="7937500" y="4161106"/>
                <a:ext cx="2489200" cy="1145637"/>
              </a:xfrm>
              <a:prstGeom prst="wedgeRoundRectCallout">
                <a:avLst>
                  <a:gd name="adj1" fmla="val -80253"/>
                  <a:gd name="adj2" fmla="val -137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Eigenvectors </a:t>
                </a:r>
                <a:r>
                  <a:rPr lang="en-US" i="1" dirty="0" err="1"/>
                  <a:t>u</a:t>
                </a:r>
                <a:r>
                  <a:rPr lang="en-US" i="1" baseline="-25000" dirty="0" err="1"/>
                  <a:t>i</a:t>
                </a:r>
                <a:r>
                  <a:rPr lang="en-US" i="1" dirty="0"/>
                  <a:t> </a:t>
                </a:r>
                <a:r>
                  <a:rPr lang="en-US" dirty="0"/>
                  <a:t>come out of equation for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endParaRPr lang="en-US" dirty="0"/>
              </a:p>
            </p:txBody>
          </p:sp>
        </mc:Choice>
        <mc:Fallback xmlns="">
          <p:sp>
            <p:nvSpPr>
              <p:cNvPr id="7" name="Rounded Rectangular Callout 6"/>
              <p:cNvSpPr>
                <a:spLocks noRot="1" noChangeAspect="1" noMove="1" noResize="1" noEditPoints="1" noAdjustHandles="1" noChangeArrowheads="1" noChangeShapeType="1" noTextEdit="1"/>
              </p:cNvSpPr>
              <p:nvPr/>
            </p:nvSpPr>
            <p:spPr>
              <a:xfrm>
                <a:off x="7937500" y="4161106"/>
                <a:ext cx="2489200" cy="1145637"/>
              </a:xfrm>
              <a:prstGeom prst="wedgeRoundRectCallout">
                <a:avLst>
                  <a:gd name="adj1" fmla="val -80253"/>
                  <a:gd name="adj2" fmla="val -13738"/>
                  <a:gd name="adj3" fmla="val 16667"/>
                </a:avLst>
              </a:prstGeom>
              <a:blipFill rotWithShape="0">
                <a:blip r:embed="rId4"/>
                <a:stretch>
                  <a:fillRect r="-1301"/>
                </a:stretch>
              </a:blipFill>
            </p:spPr>
            <p:txBody>
              <a:bodyPr/>
              <a:lstStyle/>
              <a:p>
                <a:r>
                  <a:rPr lang="en-US">
                    <a:noFill/>
                  </a:rPr>
                  <a:t> </a:t>
                </a:r>
              </a:p>
            </p:txBody>
          </p:sp>
        </mc:Fallback>
      </mc:AlternateContent>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3100" y="5441679"/>
            <a:ext cx="2032000" cy="1049706"/>
          </a:xfrm>
          <a:prstGeom prst="rect">
            <a:avLst/>
          </a:prstGeom>
        </p:spPr>
      </p:pic>
    </p:spTree>
    <p:extLst>
      <p:ext uri="{BB962C8B-B14F-4D97-AF65-F5344CB8AC3E}">
        <p14:creationId xmlns:p14="http://schemas.microsoft.com/office/powerpoint/2010/main" val="99159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pic>
        <p:nvPicPr>
          <p:cNvPr id="4" name="Picture 3"/>
          <p:cNvPicPr>
            <a:picLocks noChangeAspect="1"/>
          </p:cNvPicPr>
          <p:nvPr/>
        </p:nvPicPr>
        <p:blipFill>
          <a:blip r:embed="rId2"/>
          <a:stretch>
            <a:fillRect/>
          </a:stretch>
        </p:blipFill>
        <p:spPr>
          <a:xfrm>
            <a:off x="63500" y="2110618"/>
            <a:ext cx="6012098" cy="2404262"/>
          </a:xfrm>
          <a:prstGeom prst="rect">
            <a:avLst/>
          </a:prstGeom>
        </p:spPr>
      </p:pic>
      <p:pic>
        <p:nvPicPr>
          <p:cNvPr id="5" name="Picture 4"/>
          <p:cNvPicPr>
            <a:picLocks noChangeAspect="1"/>
          </p:cNvPicPr>
          <p:nvPr/>
        </p:nvPicPr>
        <p:blipFill>
          <a:blip r:embed="rId3"/>
          <a:stretch>
            <a:fillRect/>
          </a:stretch>
        </p:blipFill>
        <p:spPr>
          <a:xfrm>
            <a:off x="6121400" y="2110618"/>
            <a:ext cx="6012098" cy="4076203"/>
          </a:xfrm>
          <a:prstGeom prst="rect">
            <a:avLst/>
          </a:prstGeom>
        </p:spPr>
      </p:pic>
    </p:spTree>
    <p:extLst>
      <p:ext uri="{BB962C8B-B14F-4D97-AF65-F5344CB8AC3E}">
        <p14:creationId xmlns:p14="http://schemas.microsoft.com/office/powerpoint/2010/main" val="649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Optimal low-rank approximation in terms of squared reconstruction error</a:t>
            </a:r>
          </a:p>
          <a:p>
            <a:r>
              <a:rPr lang="en-US" dirty="0"/>
              <a:t>Completely unsupervised</a:t>
            </a:r>
          </a:p>
          <a:p>
            <a:r>
              <a:rPr lang="en-US" dirty="0"/>
              <a:t>Endless applications</a:t>
            </a:r>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Principal components are linear combinations (cannot generate nonlinear PCs; struggles to determine PCs in geodesic spaces)</a:t>
            </a:r>
          </a:p>
          <a:p>
            <a:r>
              <a:rPr lang="en-US" dirty="0"/>
              <a:t>Basis vectors are dense and sometimes difficult to interpret</a:t>
            </a:r>
          </a:p>
          <a:p>
            <a:endParaRPr lang="en-US" dirty="0"/>
          </a:p>
        </p:txBody>
      </p:sp>
    </p:spTree>
    <p:extLst>
      <p:ext uri="{BB962C8B-B14F-4D97-AF65-F5344CB8AC3E}">
        <p14:creationId xmlns:p14="http://schemas.microsoft.com/office/powerpoint/2010/main" val="210341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1269</TotalTime>
  <Words>1063</Words>
  <Application>Microsoft Macintosh PowerPoint</Application>
  <PresentationFormat>Widescreen</PresentationFormat>
  <Paragraphs>175</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Cambria Math</vt:lpstr>
      <vt:lpstr>Corbel</vt:lpstr>
      <vt:lpstr>Depth</vt:lpstr>
      <vt:lpstr>Kernel &amp; Sparse PCA</vt:lpstr>
      <vt:lpstr>Embeddings</vt:lpstr>
      <vt:lpstr>Embeddings</vt:lpstr>
      <vt:lpstr>Principal Component Analysis (PCA)</vt:lpstr>
      <vt:lpstr>Maximizing Variance</vt:lpstr>
      <vt:lpstr>Maximizing Variance</vt:lpstr>
      <vt:lpstr>Minimizing Error</vt:lpstr>
      <vt:lpstr>Minimizing Error</vt:lpstr>
      <vt:lpstr>Principal Component Analysis</vt:lpstr>
      <vt:lpstr>Kernel PCA</vt:lpstr>
      <vt:lpstr>Kernel PCA</vt:lpstr>
      <vt:lpstr>Kernel PCA</vt:lpstr>
      <vt:lpstr>Kernel PCA</vt:lpstr>
      <vt:lpstr>Kernel PCA</vt:lpstr>
      <vt:lpstr>Kernel PCA</vt:lpstr>
      <vt:lpstr>Kernel PCA</vt:lpstr>
      <vt:lpstr>Kernel PCA</vt:lpstr>
      <vt:lpstr>Kernel PCA</vt:lpstr>
      <vt:lpstr>Kernel PCA</vt:lpstr>
      <vt:lpstr>Sparse PCA</vt:lpstr>
      <vt:lpstr>Sparse PCA</vt:lpstr>
      <vt:lpstr>Sparse PCA</vt:lpstr>
      <vt:lpstr>Sparse PCA</vt:lpstr>
      <vt:lpstr>Summary</vt:lpstr>
      <vt:lpstr>Questions?</vt:lpstr>
      <vt:lpstr>Notes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Metric Learning</dc:title>
  <dc:creator>Shannon Quinn</dc:creator>
  <cp:lastModifiedBy>Shannon Quinn</cp:lastModifiedBy>
  <cp:revision>97</cp:revision>
  <cp:lastPrinted>2019-10-22T17:47:12Z</cp:lastPrinted>
  <dcterms:created xsi:type="dcterms:W3CDTF">2017-10-09T19:11:55Z</dcterms:created>
  <dcterms:modified xsi:type="dcterms:W3CDTF">2019-10-22T17:47:15Z</dcterms:modified>
</cp:coreProperties>
</file>